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  <p:sldId id="264" r:id="rId22"/>
    <p:sldId id="265" r:id="rId23"/>
    <p:sldId id="266" r:id="rId24"/>
    <p:sldId id="267" r:id="rId25"/>
    <p:sldId id="268" r:id="rId26"/>
    <p:sldId id="269" r:id="rId2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Josefin Sans Bold" charset="1" panose="00000800000000000000"/>
      <p:regular r:id="rId10"/>
    </p:embeddedFont>
    <p:embeddedFont>
      <p:font typeface="Josefin Sans Bold Italics" charset="1" panose="00000800000000000000"/>
      <p:regular r:id="rId11"/>
    </p:embeddedFont>
    <p:embeddedFont>
      <p:font typeface="Garet" charset="1" panose="00000000000000000000"/>
      <p:regular r:id="rId12"/>
    </p:embeddedFont>
    <p:embeddedFont>
      <p:font typeface="Garet Bold" charset="1" panose="000000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slides/slide1.xml" Type="http://schemas.openxmlformats.org/officeDocument/2006/relationships/slide"/><Relationship Id="rId15" Target="slides/slide2.xml" Type="http://schemas.openxmlformats.org/officeDocument/2006/relationships/slide"/><Relationship Id="rId16" Target="slides/slide3.xml" Type="http://schemas.openxmlformats.org/officeDocument/2006/relationships/slide"/><Relationship Id="rId17" Target="slides/slide4.xml" Type="http://schemas.openxmlformats.org/officeDocument/2006/relationships/slide"/><Relationship Id="rId18" Target="slides/slide5.xml" Type="http://schemas.openxmlformats.org/officeDocument/2006/relationships/slide"/><Relationship Id="rId19" Target="slides/slide6.xml" Type="http://schemas.openxmlformats.org/officeDocument/2006/relationships/slide"/><Relationship Id="rId2" Target="presProps.xml" Type="http://schemas.openxmlformats.org/officeDocument/2006/relationships/presProps"/><Relationship Id="rId20" Target="slides/slide7.xml" Type="http://schemas.openxmlformats.org/officeDocument/2006/relationships/slide"/><Relationship Id="rId21" Target="slides/slide8.xml" Type="http://schemas.openxmlformats.org/officeDocument/2006/relationships/slide"/><Relationship Id="rId22" Target="slides/slide9.xml" Type="http://schemas.openxmlformats.org/officeDocument/2006/relationships/slide"/><Relationship Id="rId23" Target="slides/slide10.xml" Type="http://schemas.openxmlformats.org/officeDocument/2006/relationships/slide"/><Relationship Id="rId24" Target="slides/slide11.xml" Type="http://schemas.openxmlformats.org/officeDocument/2006/relationships/slide"/><Relationship Id="rId25" Target="slides/slide12.xml" Type="http://schemas.openxmlformats.org/officeDocument/2006/relationships/slide"/><Relationship Id="rId26" Target="slides/slide13.xml" Type="http://schemas.openxmlformats.org/officeDocument/2006/relationships/slide"/><Relationship Id="rId27" Target="slides/slide14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210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3910131">
            <a:off x="4986233" y="924830"/>
            <a:ext cx="23300020" cy="9331892"/>
            <a:chOff x="0" y="0"/>
            <a:chExt cx="7881735" cy="3156714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7881735" cy="3156714"/>
            </a:xfrm>
            <a:custGeom>
              <a:avLst/>
              <a:gdLst/>
              <a:ahLst/>
              <a:cxnLst/>
              <a:rect r="r" b="b" t="t" l="l"/>
              <a:pathLst>
                <a:path h="3156714" w="7881735">
                  <a:moveTo>
                    <a:pt x="0" y="0"/>
                  </a:moveTo>
                  <a:lnTo>
                    <a:pt x="7881735" y="0"/>
                  </a:lnTo>
                  <a:lnTo>
                    <a:pt x="7881735" y="3156714"/>
                  </a:lnTo>
                  <a:lnTo>
                    <a:pt x="0" y="315671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/>
          <p:nvPr/>
        </p:nvGrpSpPr>
        <p:grpSpPr>
          <a:xfrm rot="-3910131">
            <a:off x="-946027" y="4408089"/>
            <a:ext cx="23300020" cy="1732758"/>
            <a:chOff x="0" y="0"/>
            <a:chExt cx="7881735" cy="586143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7881735" cy="586143"/>
            </a:xfrm>
            <a:custGeom>
              <a:avLst/>
              <a:gdLst/>
              <a:ahLst/>
              <a:cxnLst/>
              <a:rect r="r" b="b" t="t" l="l"/>
              <a:pathLst>
                <a:path h="586143" w="7881735">
                  <a:moveTo>
                    <a:pt x="0" y="0"/>
                  </a:moveTo>
                  <a:lnTo>
                    <a:pt x="7881735" y="0"/>
                  </a:lnTo>
                  <a:lnTo>
                    <a:pt x="7881735" y="586143"/>
                  </a:lnTo>
                  <a:lnTo>
                    <a:pt x="0" y="586143"/>
                  </a:lnTo>
                  <a:close/>
                </a:path>
              </a:pathLst>
            </a:custGeom>
            <a:solidFill>
              <a:srgbClr val="65212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486628" y="1693432"/>
            <a:ext cx="10579100" cy="6336158"/>
            <a:chOff x="0" y="0"/>
            <a:chExt cx="14105467" cy="8448211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66675"/>
              <a:ext cx="14105467" cy="65904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3104"/>
                </a:lnSpc>
              </a:pPr>
              <a:r>
                <a:rPr lang="en-US" sz="10400" spc="-520">
                  <a:solidFill>
                    <a:srgbClr val="FFFFFF"/>
                  </a:solidFill>
                  <a:latin typeface="Josefin Sans Bold"/>
                </a:rPr>
                <a:t>Architecture Logicielle de YouTube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6792131"/>
              <a:ext cx="14105467" cy="16560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40"/>
                </a:lnSpc>
              </a:pPr>
              <a:r>
                <a:rPr lang="en-US" sz="3600">
                  <a:solidFill>
                    <a:srgbClr val="FFFFFF"/>
                  </a:solidFill>
                  <a:latin typeface="Garet"/>
                </a:rPr>
                <a:t>HUYNH Alexandre</a:t>
              </a:r>
            </a:p>
            <a:p>
              <a:pPr>
                <a:lnSpc>
                  <a:spcPts val="5040"/>
                </a:lnSpc>
                <a:spcBef>
                  <a:spcPct val="0"/>
                </a:spcBef>
              </a:pPr>
              <a:r>
                <a:rPr lang="en-US" sz="3600">
                  <a:solidFill>
                    <a:srgbClr val="FFFFFF"/>
                  </a:solidFill>
                  <a:latin typeface="Garet"/>
                </a:rPr>
                <a:t>GUPTA Varun Vedic</a:t>
              </a:r>
            </a:p>
          </p:txBody>
        </p:sp>
      </p:grpSp>
      <p:pic>
        <p:nvPicPr>
          <p:cNvPr name="Picture 9" id="9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295118" y="3310091"/>
            <a:ext cx="8565292" cy="856529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10799999">
            <a:off x="0" y="138357"/>
            <a:ext cx="18288000" cy="1243953"/>
            <a:chOff x="0" y="0"/>
            <a:chExt cx="6186311" cy="420794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186311" cy="420794"/>
            </a:xfrm>
            <a:custGeom>
              <a:avLst/>
              <a:gdLst/>
              <a:ahLst/>
              <a:cxnLst/>
              <a:rect r="r" b="b" t="t" l="l"/>
              <a:pathLst>
                <a:path h="420794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420794"/>
                  </a:lnTo>
                  <a:lnTo>
                    <a:pt x="0" y="420794"/>
                  </a:lnTo>
                  <a:close/>
                </a:path>
              </a:pathLst>
            </a:custGeom>
            <a:solidFill>
              <a:srgbClr val="65212A"/>
            </a:solidFill>
          </p:spPr>
        </p:sp>
      </p:grpSp>
      <p:grpSp>
        <p:nvGrpSpPr>
          <p:cNvPr name="Group 4" id="4"/>
          <p:cNvGrpSpPr/>
          <p:nvPr/>
        </p:nvGrpSpPr>
        <p:grpSpPr>
          <a:xfrm rot="10799999">
            <a:off x="0" y="0"/>
            <a:ext cx="18288000" cy="1178534"/>
            <a:chOff x="0" y="0"/>
            <a:chExt cx="6186311" cy="398665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6186311" cy="398665"/>
            </a:xfrm>
            <a:custGeom>
              <a:avLst/>
              <a:gdLst/>
              <a:ahLst/>
              <a:cxnLst/>
              <a:rect r="r" b="b" t="t" l="l"/>
              <a:pathLst>
                <a:path h="398665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98665"/>
                  </a:lnTo>
                  <a:lnTo>
                    <a:pt x="0" y="398665"/>
                  </a:lnTo>
                  <a:close/>
                </a:path>
              </a:pathLst>
            </a:custGeom>
            <a:solidFill>
              <a:srgbClr val="B2101F"/>
            </a:solid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915428" y="2333251"/>
            <a:ext cx="5424070" cy="2619374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9877874" y="5602330"/>
            <a:ext cx="7499179" cy="3749590"/>
          </a:xfrm>
          <a:prstGeom prst="rect">
            <a:avLst/>
          </a:prstGeom>
        </p:spPr>
      </p:pic>
      <p:grpSp>
        <p:nvGrpSpPr>
          <p:cNvPr name="Group 8" id="8"/>
          <p:cNvGrpSpPr/>
          <p:nvPr/>
        </p:nvGrpSpPr>
        <p:grpSpPr>
          <a:xfrm rot="0">
            <a:off x="685254" y="1716312"/>
            <a:ext cx="9029014" cy="6322788"/>
            <a:chOff x="0" y="0"/>
            <a:chExt cx="12038685" cy="8430384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0"/>
              <a:ext cx="12038685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B2101F"/>
                  </a:solidFill>
                  <a:latin typeface="Josefin Sans Bold"/>
                </a:rPr>
                <a:t>e) La couche de la base de données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988607"/>
              <a:ext cx="12038685" cy="74417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90881" indent="-345440" lvl="1">
                <a:lnSpc>
                  <a:spcPts val="4480"/>
                </a:lnSpc>
                <a:buFont typeface="Arial"/>
                <a:buChar char="•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Stockage dans des bases de données</a:t>
              </a:r>
            </a:p>
            <a:p>
              <a:pPr marL="1381761" indent="-460587" lvl="2">
                <a:lnSpc>
                  <a:spcPts val="4480"/>
                </a:lnSpc>
                <a:buFont typeface="Arial"/>
                <a:buChar char="⚬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vidéos</a:t>
              </a:r>
            </a:p>
            <a:p>
              <a:pPr marL="1381761" indent="-460587" lvl="2">
                <a:lnSpc>
                  <a:spcPts val="4480"/>
                </a:lnSpc>
                <a:buFont typeface="Arial"/>
                <a:buChar char="⚬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métadonnées</a:t>
              </a:r>
            </a:p>
            <a:p>
              <a:pPr>
                <a:lnSpc>
                  <a:spcPts val="4480"/>
                </a:lnSpc>
              </a:pPr>
            </a:p>
            <a:p>
              <a:pPr marL="690881" indent="-345440" lvl="1">
                <a:lnSpc>
                  <a:spcPts val="4480"/>
                </a:lnSpc>
                <a:buFont typeface="Arial"/>
                <a:buChar char="•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Framework Vitess (depuis 2012)</a:t>
              </a:r>
            </a:p>
            <a:p>
              <a:pPr marL="1381761" indent="-460587" lvl="2">
                <a:lnSpc>
                  <a:spcPts val="4480"/>
                </a:lnSpc>
                <a:buFont typeface="Arial"/>
                <a:buChar char="⚬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développé à l'origine par YouTube</a:t>
              </a:r>
            </a:p>
            <a:p>
              <a:pPr marL="1381761" indent="-460587" lvl="2">
                <a:lnSpc>
                  <a:spcPts val="4480"/>
                </a:lnSpc>
                <a:buFont typeface="Arial"/>
                <a:buChar char="⚬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utilisé pour partitionner la B.D.</a:t>
              </a:r>
            </a:p>
            <a:p>
              <a:pPr>
                <a:lnSpc>
                  <a:spcPts val="4480"/>
                </a:lnSpc>
              </a:pPr>
            </a:p>
            <a:p>
              <a:pPr marL="690881" indent="-345440" lvl="1">
                <a:lnSpc>
                  <a:spcPts val="4480"/>
                </a:lnSpc>
                <a:buFont typeface="Arial"/>
                <a:buChar char="•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Utilisation de CDN</a:t>
              </a:r>
            </a:p>
            <a:p>
              <a:pPr marL="1381761" indent="-460587" lvl="2">
                <a:lnSpc>
                  <a:spcPts val="4480"/>
                </a:lnSpc>
                <a:buFont typeface="Arial"/>
                <a:buChar char="⚬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solution Google Cloud Storage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28700" y="431720"/>
            <a:ext cx="15007687" cy="647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040"/>
              </a:lnSpc>
              <a:spcBef>
                <a:spcPct val="0"/>
              </a:spcBef>
            </a:pPr>
            <a:r>
              <a:rPr lang="en-US" sz="4200">
                <a:solidFill>
                  <a:srgbClr val="FFFFFF"/>
                </a:solidFill>
                <a:latin typeface="Josefin Sans Bold"/>
              </a:rPr>
              <a:t>Les débuts de YouTube avec une </a:t>
            </a:r>
            <a:r>
              <a:rPr lang="en-US" sz="4200" u="sng">
                <a:solidFill>
                  <a:srgbClr val="FFFFFF"/>
                </a:solidFill>
                <a:latin typeface="Josefin Sans Bold"/>
              </a:rPr>
              <a:t>architecture en couches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3910131">
            <a:off x="6108859" y="3649875"/>
            <a:ext cx="23300020" cy="4598942"/>
            <a:chOff x="0" y="0"/>
            <a:chExt cx="7881735" cy="1555692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7881735" cy="1555692"/>
            </a:xfrm>
            <a:custGeom>
              <a:avLst/>
              <a:gdLst/>
              <a:ahLst/>
              <a:cxnLst/>
              <a:rect r="r" b="b" t="t" l="l"/>
              <a:pathLst>
                <a:path h="1555692" w="7881735">
                  <a:moveTo>
                    <a:pt x="0" y="0"/>
                  </a:moveTo>
                  <a:lnTo>
                    <a:pt x="7881735" y="0"/>
                  </a:lnTo>
                  <a:lnTo>
                    <a:pt x="7881735" y="1555692"/>
                  </a:lnTo>
                  <a:lnTo>
                    <a:pt x="0" y="1555692"/>
                  </a:lnTo>
                  <a:close/>
                </a:path>
              </a:pathLst>
            </a:custGeom>
            <a:solidFill>
              <a:srgbClr val="B2101F"/>
            </a:solidFill>
          </p:spPr>
        </p:sp>
      </p:grpSp>
      <p:grpSp>
        <p:nvGrpSpPr>
          <p:cNvPr name="Group 4" id="4"/>
          <p:cNvGrpSpPr/>
          <p:nvPr/>
        </p:nvGrpSpPr>
        <p:grpSpPr>
          <a:xfrm rot="-3910131">
            <a:off x="3654080" y="3739794"/>
            <a:ext cx="23300020" cy="1243953"/>
            <a:chOff x="0" y="0"/>
            <a:chExt cx="7881735" cy="420794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7881735" cy="420794"/>
            </a:xfrm>
            <a:custGeom>
              <a:avLst/>
              <a:gdLst/>
              <a:ahLst/>
              <a:cxnLst/>
              <a:rect r="r" b="b" t="t" l="l"/>
              <a:pathLst>
                <a:path h="420794" w="7881735">
                  <a:moveTo>
                    <a:pt x="0" y="0"/>
                  </a:moveTo>
                  <a:lnTo>
                    <a:pt x="7881735" y="0"/>
                  </a:lnTo>
                  <a:lnTo>
                    <a:pt x="7881735" y="420794"/>
                  </a:lnTo>
                  <a:lnTo>
                    <a:pt x="0" y="420794"/>
                  </a:lnTo>
                  <a:close/>
                </a:path>
              </a:pathLst>
            </a:custGeom>
            <a:solidFill>
              <a:srgbClr val="65212A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507920"/>
            <a:ext cx="11671352" cy="171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20"/>
              </a:lnSpc>
              <a:spcBef>
                <a:spcPct val="0"/>
              </a:spcBef>
            </a:pPr>
            <a:r>
              <a:rPr lang="en-US" sz="5600">
                <a:solidFill>
                  <a:srgbClr val="B2101F"/>
                </a:solidFill>
                <a:latin typeface="Josefin Sans Bold"/>
              </a:rPr>
              <a:t>L'évolution de YouTube vers une </a:t>
            </a:r>
            <a:r>
              <a:rPr lang="en-US" sz="5600" u="sng">
                <a:solidFill>
                  <a:srgbClr val="B2101F"/>
                </a:solidFill>
                <a:latin typeface="Josefin Sans Bold"/>
              </a:rPr>
              <a:t>architecture micro-services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2835773"/>
            <a:ext cx="12840141" cy="4586698"/>
            <a:chOff x="0" y="0"/>
            <a:chExt cx="17120188" cy="611559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0"/>
              <a:ext cx="17120188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B2101F"/>
                  </a:solidFill>
                  <a:latin typeface="Josefin Sans Bold"/>
                </a:rPr>
                <a:t>Le principe de l'architecture microservices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998132"/>
              <a:ext cx="17120188" cy="51174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20"/>
                </a:lnSpc>
              </a:pPr>
            </a:p>
            <a:p>
              <a:pPr marL="604519" indent="-302260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65212A"/>
                  </a:solidFill>
                  <a:latin typeface="Garet"/>
                </a:rPr>
                <a:t>Se base sur la notion de services (dédié à une fonctionnalité)</a:t>
              </a:r>
            </a:p>
            <a:p>
              <a:pPr>
                <a:lnSpc>
                  <a:spcPts val="3919"/>
                </a:lnSpc>
              </a:pPr>
            </a:p>
            <a:p>
              <a:pPr marL="604519" indent="-302260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65212A"/>
                  </a:solidFill>
                  <a:latin typeface="Garet"/>
                </a:rPr>
                <a:t>Services indépendants entre eux</a:t>
              </a:r>
            </a:p>
            <a:p>
              <a:pPr>
                <a:lnSpc>
                  <a:spcPts val="3919"/>
                </a:lnSpc>
              </a:pPr>
            </a:p>
            <a:p>
              <a:pPr marL="604519" indent="-302260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65212A"/>
                  </a:solidFill>
                  <a:latin typeface="Garet"/>
                </a:rPr>
                <a:t>Communication entre services et avec l'application via des APIs</a:t>
              </a:r>
            </a:p>
            <a:p>
              <a:pPr>
                <a:lnSpc>
                  <a:spcPts val="3919"/>
                </a:lnSpc>
              </a:pPr>
            </a:p>
            <a:p>
              <a:pPr marL="604519" indent="-302260" lvl="1">
                <a:lnSpc>
                  <a:spcPts val="391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799">
                  <a:solidFill>
                    <a:srgbClr val="65212A"/>
                  </a:solidFill>
                  <a:latin typeface="Garet"/>
                </a:rPr>
                <a:t>Base de données propre à chacune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10799999">
            <a:off x="0" y="138357"/>
            <a:ext cx="18288000" cy="1243953"/>
            <a:chOff x="0" y="0"/>
            <a:chExt cx="6186311" cy="420794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186311" cy="420794"/>
            </a:xfrm>
            <a:custGeom>
              <a:avLst/>
              <a:gdLst/>
              <a:ahLst/>
              <a:cxnLst/>
              <a:rect r="r" b="b" t="t" l="l"/>
              <a:pathLst>
                <a:path h="420794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420794"/>
                  </a:lnTo>
                  <a:lnTo>
                    <a:pt x="0" y="420794"/>
                  </a:lnTo>
                  <a:close/>
                </a:path>
              </a:pathLst>
            </a:custGeom>
            <a:solidFill>
              <a:srgbClr val="65212A"/>
            </a:solidFill>
          </p:spPr>
        </p:sp>
      </p:grpSp>
      <p:grpSp>
        <p:nvGrpSpPr>
          <p:cNvPr name="Group 4" id="4"/>
          <p:cNvGrpSpPr/>
          <p:nvPr/>
        </p:nvGrpSpPr>
        <p:grpSpPr>
          <a:xfrm rot="10799999">
            <a:off x="0" y="0"/>
            <a:ext cx="18288000" cy="1178534"/>
            <a:chOff x="0" y="0"/>
            <a:chExt cx="6186311" cy="398665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6186311" cy="398665"/>
            </a:xfrm>
            <a:custGeom>
              <a:avLst/>
              <a:gdLst/>
              <a:ahLst/>
              <a:cxnLst/>
              <a:rect r="r" b="b" t="t" l="l"/>
              <a:pathLst>
                <a:path h="398665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98665"/>
                  </a:lnTo>
                  <a:lnTo>
                    <a:pt x="0" y="398665"/>
                  </a:lnTo>
                  <a:close/>
                </a:path>
              </a:pathLst>
            </a:custGeom>
            <a:solidFill>
              <a:srgbClr val="B2101F"/>
            </a:solid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9978084" y="3235914"/>
            <a:ext cx="8766384" cy="5436186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685254" y="1716312"/>
            <a:ext cx="9029014" cy="8008713"/>
            <a:chOff x="0" y="0"/>
            <a:chExt cx="12038685" cy="10678284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0"/>
              <a:ext cx="12038685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B2101F"/>
                  </a:solidFill>
                  <a:latin typeface="Josefin Sans Bold"/>
                </a:rPr>
                <a:t>Application au cas de YouTube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988607"/>
              <a:ext cx="12038685" cy="96896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90881" indent="-345440" lvl="1">
                <a:lnSpc>
                  <a:spcPts val="4480"/>
                </a:lnSpc>
                <a:buFont typeface="Arial"/>
                <a:buChar char="•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Pour répondre à la complexité de l'application</a:t>
              </a:r>
            </a:p>
            <a:p>
              <a:pPr>
                <a:lnSpc>
                  <a:spcPts val="4480"/>
                </a:lnSpc>
              </a:pPr>
            </a:p>
            <a:p>
              <a:pPr marL="690881" indent="-345440" lvl="1">
                <a:lnSpc>
                  <a:spcPts val="4480"/>
                </a:lnSpc>
                <a:buFont typeface="Arial"/>
                <a:buChar char="•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Meilleure scalabilité</a:t>
              </a:r>
            </a:p>
            <a:p>
              <a:pPr marL="1381761" indent="-460587" lvl="2">
                <a:lnSpc>
                  <a:spcPts val="4480"/>
                </a:lnSpc>
                <a:buFont typeface="Arial"/>
                <a:buChar char="⚬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nouvelles implémentations et mises à jour plus faciles</a:t>
              </a:r>
            </a:p>
            <a:p>
              <a:pPr marL="2072642" indent="-518160" lvl="3">
                <a:lnSpc>
                  <a:spcPts val="4480"/>
                </a:lnSpc>
                <a:buFont typeface="Arial"/>
                <a:buChar char="￭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sans bloquer/impacter l'application principale</a:t>
              </a:r>
            </a:p>
            <a:p>
              <a:pPr>
                <a:lnSpc>
                  <a:spcPts val="4480"/>
                </a:lnSpc>
              </a:pPr>
            </a:p>
            <a:p>
              <a:pPr marL="690881" indent="-345440" lvl="1">
                <a:lnSpc>
                  <a:spcPts val="4480"/>
                </a:lnSpc>
                <a:buFont typeface="Arial"/>
                <a:buChar char="•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Partitionnement de la base de données</a:t>
              </a:r>
            </a:p>
            <a:p>
              <a:pPr marL="1381761" indent="-460587" lvl="2">
                <a:lnSpc>
                  <a:spcPts val="4480"/>
                </a:lnSpc>
                <a:buFont typeface="Arial"/>
                <a:buChar char="⚬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permet l'utilisation de B.D. propres à chaque services</a:t>
              </a:r>
            </a:p>
            <a:p>
              <a:pPr>
                <a:lnSpc>
                  <a:spcPts val="448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028700" y="431720"/>
            <a:ext cx="16545018" cy="647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040"/>
              </a:lnSpc>
              <a:spcBef>
                <a:spcPct val="0"/>
              </a:spcBef>
            </a:pPr>
            <a:r>
              <a:rPr lang="en-US" sz="4200">
                <a:solidFill>
                  <a:srgbClr val="FFFFFF"/>
                </a:solidFill>
                <a:latin typeface="Josefin Sans Bold"/>
              </a:rPr>
              <a:t>L'évolution de YouTube vers une </a:t>
            </a:r>
            <a:r>
              <a:rPr lang="en-US" sz="4200" u="sng">
                <a:solidFill>
                  <a:srgbClr val="FFFFFF"/>
                </a:solidFill>
                <a:latin typeface="Josefin Sans Bold"/>
              </a:rPr>
              <a:t>architecture micro-services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3910131">
            <a:off x="-11786714" y="2861787"/>
            <a:ext cx="23300020" cy="3958269"/>
            <a:chOff x="0" y="0"/>
            <a:chExt cx="7881735" cy="133897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7881735" cy="1338970"/>
            </a:xfrm>
            <a:custGeom>
              <a:avLst/>
              <a:gdLst/>
              <a:ahLst/>
              <a:cxnLst/>
              <a:rect r="r" b="b" t="t" l="l"/>
              <a:pathLst>
                <a:path h="1338970" w="7881735">
                  <a:moveTo>
                    <a:pt x="0" y="0"/>
                  </a:moveTo>
                  <a:lnTo>
                    <a:pt x="7881735" y="0"/>
                  </a:lnTo>
                  <a:lnTo>
                    <a:pt x="7881735" y="1338970"/>
                  </a:lnTo>
                  <a:lnTo>
                    <a:pt x="0" y="1338970"/>
                  </a:lnTo>
                  <a:close/>
                </a:path>
              </a:pathLst>
            </a:custGeom>
            <a:solidFill>
              <a:srgbClr val="65212A"/>
            </a:solidFill>
          </p:spPr>
        </p:sp>
      </p:grpSp>
      <p:grpSp>
        <p:nvGrpSpPr>
          <p:cNvPr name="Group 4" id="4"/>
          <p:cNvGrpSpPr/>
          <p:nvPr/>
        </p:nvGrpSpPr>
        <p:grpSpPr>
          <a:xfrm rot="-3910131">
            <a:off x="-7763896" y="2798505"/>
            <a:ext cx="23300020" cy="3006024"/>
            <a:chOff x="0" y="0"/>
            <a:chExt cx="7881735" cy="1016852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7881735" cy="1016852"/>
            </a:xfrm>
            <a:custGeom>
              <a:avLst/>
              <a:gdLst/>
              <a:ahLst/>
              <a:cxnLst/>
              <a:rect r="r" b="b" t="t" l="l"/>
              <a:pathLst>
                <a:path h="1016852" w="7881735">
                  <a:moveTo>
                    <a:pt x="0" y="0"/>
                  </a:moveTo>
                  <a:lnTo>
                    <a:pt x="7881735" y="0"/>
                  </a:lnTo>
                  <a:lnTo>
                    <a:pt x="7881735" y="1016852"/>
                  </a:lnTo>
                  <a:lnTo>
                    <a:pt x="0" y="1016852"/>
                  </a:lnTo>
                  <a:close/>
                </a:path>
              </a:pathLst>
            </a:custGeom>
            <a:solidFill>
              <a:srgbClr val="B2101F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7763107" y="1362075"/>
            <a:ext cx="9594320" cy="7896225"/>
            <a:chOff x="0" y="0"/>
            <a:chExt cx="12792427" cy="1052830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2063750"/>
              <a:ext cx="12792427" cy="8464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65212A"/>
                  </a:solidFill>
                  <a:latin typeface="Garet"/>
                </a:rPr>
                <a:t>Début avec des fonctionnalités basiques</a:t>
              </a:r>
            </a:p>
            <a:p>
              <a:pPr marL="1295400" indent="-431800" lvl="2">
                <a:lnSpc>
                  <a:spcPts val="4200"/>
                </a:lnSpc>
                <a:buFont typeface="Arial"/>
                <a:buChar char="⚬"/>
              </a:pPr>
              <a:r>
                <a:rPr lang="en-US" sz="3000">
                  <a:solidFill>
                    <a:srgbClr val="65212A"/>
                  </a:solidFill>
                  <a:latin typeface="Garet"/>
                </a:rPr>
                <a:t>Centré sur la simplicité</a:t>
              </a:r>
            </a:p>
            <a:p>
              <a:pPr marL="1295400" indent="-431800" lvl="2">
                <a:lnSpc>
                  <a:spcPts val="4200"/>
                </a:lnSpc>
                <a:buFont typeface="Arial"/>
                <a:buChar char="⚬"/>
              </a:pPr>
              <a:r>
                <a:rPr lang="en-US" sz="3000">
                  <a:solidFill>
                    <a:srgbClr val="65212A"/>
                  </a:solidFill>
                  <a:latin typeface="Garet"/>
                </a:rPr>
                <a:t>Utilisation d'une architecture en couches</a:t>
              </a:r>
            </a:p>
            <a:p>
              <a:pPr>
                <a:lnSpc>
                  <a:spcPts val="4200"/>
                </a:lnSpc>
              </a:pPr>
            </a:p>
            <a:p>
              <a:pPr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65212A"/>
                  </a:solidFill>
                  <a:latin typeface="Garet"/>
                </a:rPr>
                <a:t>Au fil du temps, plusieurs évolutions</a:t>
              </a:r>
            </a:p>
            <a:p>
              <a:pPr marL="1295400" indent="-431800" lvl="2">
                <a:lnSpc>
                  <a:spcPts val="4200"/>
                </a:lnSpc>
                <a:buFont typeface="Arial"/>
                <a:buChar char="⚬"/>
              </a:pPr>
              <a:r>
                <a:rPr lang="en-US" sz="3000">
                  <a:solidFill>
                    <a:srgbClr val="65212A"/>
                  </a:solidFill>
                  <a:latin typeface="Garet"/>
                </a:rPr>
                <a:t>Nouvelles fonctionnalités</a:t>
              </a:r>
            </a:p>
            <a:p>
              <a:pPr marL="1295400" indent="-431800" lvl="2">
                <a:lnSpc>
                  <a:spcPts val="4200"/>
                </a:lnSpc>
                <a:buFont typeface="Arial"/>
                <a:buChar char="⚬"/>
              </a:pPr>
              <a:r>
                <a:rPr lang="en-US" sz="3000">
                  <a:solidFill>
                    <a:srgbClr val="65212A"/>
                  </a:solidFill>
                  <a:latin typeface="Garet"/>
                </a:rPr>
                <a:t>Très grand nombre d'utilisateurs</a:t>
              </a:r>
            </a:p>
            <a:p>
              <a:pPr marL="1295400" indent="-431800" lvl="2">
                <a:lnSpc>
                  <a:spcPts val="4200"/>
                </a:lnSpc>
                <a:buFont typeface="Arial"/>
                <a:buChar char="⚬"/>
              </a:pPr>
              <a:r>
                <a:rPr lang="en-US" sz="3000">
                  <a:solidFill>
                    <a:srgbClr val="65212A"/>
                  </a:solidFill>
                  <a:latin typeface="Garet"/>
                </a:rPr>
                <a:t>Nombre important de vidéos publiés</a:t>
              </a:r>
            </a:p>
            <a:p>
              <a:pPr>
                <a:lnSpc>
                  <a:spcPts val="4200"/>
                </a:lnSpc>
              </a:pPr>
            </a:p>
            <a:p>
              <a:pPr marL="647700" indent="-323850" lvl="1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65212A"/>
                  </a:solidFill>
                  <a:latin typeface="Garet"/>
                </a:rPr>
                <a:t>Répondre à la complexité de l'application</a:t>
              </a:r>
            </a:p>
            <a:p>
              <a:pPr algn="l" marL="1295400" indent="-431800" lvl="2">
                <a:lnSpc>
                  <a:spcPts val="4199"/>
                </a:lnSpc>
                <a:buFont typeface="Arial"/>
                <a:buChar char="⚬"/>
              </a:pPr>
              <a:r>
                <a:rPr lang="en-US" sz="2999">
                  <a:solidFill>
                    <a:srgbClr val="65212A"/>
                  </a:solidFill>
                  <a:latin typeface="Garet"/>
                </a:rPr>
                <a:t>Migration partielle vers une architecture micro-services 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0"/>
              <a:ext cx="12792427" cy="1778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0560"/>
                </a:lnSpc>
                <a:spcBef>
                  <a:spcPct val="0"/>
                </a:spcBef>
              </a:pPr>
              <a:r>
                <a:rPr lang="en-US" sz="8800">
                  <a:solidFill>
                    <a:srgbClr val="B2101F"/>
                  </a:solidFill>
                  <a:latin typeface="Josefin Sans Bold"/>
                </a:rPr>
                <a:t>Conclusion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494691"/>
            <a:ext cx="9953800" cy="3297618"/>
            <a:chOff x="0" y="0"/>
            <a:chExt cx="13271733" cy="4396824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3271733" cy="3556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560"/>
                </a:lnSpc>
              </a:pPr>
              <a:r>
                <a:rPr lang="en-US" sz="8800">
                  <a:solidFill>
                    <a:srgbClr val="B2101F"/>
                  </a:solidFill>
                  <a:latin typeface="Josefin Sans Bold"/>
                </a:rPr>
                <a:t>Merci de nous avoir écouté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3758649"/>
              <a:ext cx="13271733" cy="638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3000">
                  <a:solidFill>
                    <a:srgbClr val="FFFFFF"/>
                  </a:solidFill>
                  <a:latin typeface="Garet"/>
                </a:rPr>
                <a:t>.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-3910131">
            <a:off x="209501" y="5795393"/>
            <a:ext cx="23300020" cy="1118222"/>
            <a:chOff x="0" y="0"/>
            <a:chExt cx="7881735" cy="378263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7881735" cy="378263"/>
            </a:xfrm>
            <a:custGeom>
              <a:avLst/>
              <a:gdLst/>
              <a:ahLst/>
              <a:cxnLst/>
              <a:rect r="r" b="b" t="t" l="l"/>
              <a:pathLst>
                <a:path h="378263" w="7881735">
                  <a:moveTo>
                    <a:pt x="0" y="0"/>
                  </a:moveTo>
                  <a:lnTo>
                    <a:pt x="7881735" y="0"/>
                  </a:lnTo>
                  <a:lnTo>
                    <a:pt x="7881735" y="378263"/>
                  </a:lnTo>
                  <a:lnTo>
                    <a:pt x="0" y="378263"/>
                  </a:lnTo>
                  <a:close/>
                </a:path>
              </a:pathLst>
            </a:custGeom>
            <a:solidFill>
              <a:srgbClr val="65212A"/>
            </a:solidFill>
          </p:spPr>
        </p:sp>
      </p:grpSp>
      <p:grpSp>
        <p:nvGrpSpPr>
          <p:cNvPr name="Group 7" id="7"/>
          <p:cNvGrpSpPr/>
          <p:nvPr/>
        </p:nvGrpSpPr>
        <p:grpSpPr>
          <a:xfrm rot="-3910131">
            <a:off x="4763200" y="2552754"/>
            <a:ext cx="23300020" cy="7015990"/>
            <a:chOff x="0" y="0"/>
            <a:chExt cx="7881735" cy="2373310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7881735" cy="2373310"/>
            </a:xfrm>
            <a:custGeom>
              <a:avLst/>
              <a:gdLst/>
              <a:ahLst/>
              <a:cxnLst/>
              <a:rect r="r" b="b" t="t" l="l"/>
              <a:pathLst>
                <a:path h="2373310" w="7881735">
                  <a:moveTo>
                    <a:pt x="0" y="0"/>
                  </a:moveTo>
                  <a:lnTo>
                    <a:pt x="7881735" y="0"/>
                  </a:lnTo>
                  <a:lnTo>
                    <a:pt x="7881735" y="2373310"/>
                  </a:lnTo>
                  <a:lnTo>
                    <a:pt x="0" y="2373310"/>
                  </a:lnTo>
                  <a:close/>
                </a:path>
              </a:pathLst>
            </a:custGeom>
            <a:solidFill>
              <a:srgbClr val="B2101F"/>
            </a:solid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3910131">
            <a:off x="-231801" y="5104935"/>
            <a:ext cx="23300020" cy="2090736"/>
            <a:chOff x="0" y="0"/>
            <a:chExt cx="7881735" cy="707237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7881735" cy="707236"/>
            </a:xfrm>
            <a:custGeom>
              <a:avLst/>
              <a:gdLst/>
              <a:ahLst/>
              <a:cxnLst/>
              <a:rect r="r" b="b" t="t" l="l"/>
              <a:pathLst>
                <a:path h="707236" w="7881735">
                  <a:moveTo>
                    <a:pt x="0" y="0"/>
                  </a:moveTo>
                  <a:lnTo>
                    <a:pt x="7881735" y="0"/>
                  </a:lnTo>
                  <a:lnTo>
                    <a:pt x="7881735" y="707236"/>
                  </a:lnTo>
                  <a:lnTo>
                    <a:pt x="0" y="707236"/>
                  </a:lnTo>
                  <a:close/>
                </a:path>
              </a:pathLst>
            </a:custGeom>
            <a:solidFill>
              <a:srgbClr val="65212A"/>
            </a:solidFill>
          </p:spPr>
        </p:sp>
      </p:grpSp>
      <p:grpSp>
        <p:nvGrpSpPr>
          <p:cNvPr name="Group 4" id="4"/>
          <p:cNvGrpSpPr/>
          <p:nvPr/>
        </p:nvGrpSpPr>
        <p:grpSpPr>
          <a:xfrm rot="-3910131">
            <a:off x="4763200" y="2552754"/>
            <a:ext cx="23300020" cy="7015990"/>
            <a:chOff x="0" y="0"/>
            <a:chExt cx="7881735" cy="237331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7881735" cy="2373310"/>
            </a:xfrm>
            <a:custGeom>
              <a:avLst/>
              <a:gdLst/>
              <a:ahLst/>
              <a:cxnLst/>
              <a:rect r="r" b="b" t="t" l="l"/>
              <a:pathLst>
                <a:path h="2373310" w="7881735">
                  <a:moveTo>
                    <a:pt x="0" y="0"/>
                  </a:moveTo>
                  <a:lnTo>
                    <a:pt x="7881735" y="0"/>
                  </a:lnTo>
                  <a:lnTo>
                    <a:pt x="7881735" y="2373310"/>
                  </a:lnTo>
                  <a:lnTo>
                    <a:pt x="0" y="2373310"/>
                  </a:lnTo>
                  <a:close/>
                </a:path>
              </a:pathLst>
            </a:custGeom>
            <a:solidFill>
              <a:srgbClr val="B2101F"/>
            </a:solidFill>
          </p:spPr>
        </p:sp>
      </p:grpSp>
      <p:grpSp>
        <p:nvGrpSpPr>
          <p:cNvPr name="Group 6" id="6"/>
          <p:cNvGrpSpPr/>
          <p:nvPr/>
        </p:nvGrpSpPr>
        <p:grpSpPr>
          <a:xfrm rot="-10800000">
            <a:off x="12621083" y="-65151"/>
            <a:ext cx="5666917" cy="5657850"/>
            <a:chOff x="0" y="0"/>
            <a:chExt cx="6350000" cy="6339840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146670" y="1860262"/>
            <a:ext cx="9416950" cy="5963143"/>
            <a:chOff x="0" y="0"/>
            <a:chExt cx="12555934" cy="7950857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0"/>
              <a:ext cx="12555934" cy="1778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0560"/>
                </a:lnSpc>
                <a:spcBef>
                  <a:spcPct val="0"/>
                </a:spcBef>
              </a:pPr>
              <a:r>
                <a:rPr lang="en-US" sz="8800">
                  <a:solidFill>
                    <a:srgbClr val="B2101F"/>
                  </a:solidFill>
                  <a:latin typeface="Josefin Sans Bold"/>
                </a:rPr>
                <a:t>Sommaire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2156226"/>
              <a:ext cx="12555934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B2101F"/>
                  </a:solidFill>
                  <a:latin typeface="Josefin Sans Bold"/>
                </a:rPr>
                <a:t>Sujets abordés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3512608"/>
              <a:ext cx="12555934" cy="644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65212A"/>
                  </a:solidFill>
                  <a:latin typeface="Garet"/>
                </a:rPr>
                <a:t>1/ </a:t>
              </a:r>
              <a:r>
                <a:rPr lang="en-US" sz="2999" u="sng">
                  <a:solidFill>
                    <a:srgbClr val="65212A"/>
                  </a:solidFill>
                  <a:latin typeface="Garet"/>
                </a:rPr>
                <a:t>Présentation de YouTube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4710970"/>
              <a:ext cx="12555934" cy="1343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65212A"/>
                  </a:solidFill>
                  <a:latin typeface="Garet"/>
                </a:rPr>
                <a:t>2/ </a:t>
              </a:r>
              <a:r>
                <a:rPr lang="en-US" sz="2999" u="sng">
                  <a:solidFill>
                    <a:srgbClr val="65212A"/>
                  </a:solidFill>
                  <a:latin typeface="Garet"/>
                </a:rPr>
                <a:t>Ses débuts avec une architecture en couches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6607832"/>
              <a:ext cx="12555934" cy="1343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9"/>
                </a:lnSpc>
              </a:pPr>
              <a:r>
                <a:rPr lang="en-US" sz="2999">
                  <a:solidFill>
                    <a:srgbClr val="65212A"/>
                  </a:solidFill>
                  <a:latin typeface="Garet"/>
                </a:rPr>
                <a:t>3/ </a:t>
              </a:r>
              <a:r>
                <a:rPr lang="en-US" sz="2999" u="sng">
                  <a:solidFill>
                    <a:srgbClr val="65212A"/>
                  </a:solidFill>
                  <a:latin typeface="Garet"/>
                </a:rPr>
                <a:t>Son évolution vers une architecture microservices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3910131">
            <a:off x="-11256236" y="3184809"/>
            <a:ext cx="23300020" cy="7612168"/>
            <a:chOff x="0" y="0"/>
            <a:chExt cx="7881735" cy="257498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7881735" cy="2574980"/>
            </a:xfrm>
            <a:custGeom>
              <a:avLst/>
              <a:gdLst/>
              <a:ahLst/>
              <a:cxnLst/>
              <a:rect r="r" b="b" t="t" l="l"/>
              <a:pathLst>
                <a:path h="2574980" w="7881735">
                  <a:moveTo>
                    <a:pt x="0" y="0"/>
                  </a:moveTo>
                  <a:lnTo>
                    <a:pt x="7881735" y="0"/>
                  </a:lnTo>
                  <a:lnTo>
                    <a:pt x="7881735" y="2574980"/>
                  </a:lnTo>
                  <a:lnTo>
                    <a:pt x="0" y="2574980"/>
                  </a:lnTo>
                  <a:close/>
                </a:path>
              </a:pathLst>
            </a:custGeom>
            <a:solidFill>
              <a:srgbClr val="B2101F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737220" y="1009650"/>
            <a:ext cx="6648450" cy="196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679"/>
              </a:lnSpc>
              <a:spcBef>
                <a:spcPct val="0"/>
              </a:spcBef>
            </a:pPr>
            <a:r>
              <a:rPr lang="en-US" sz="6399">
                <a:solidFill>
                  <a:srgbClr val="FFFFFF"/>
                </a:solidFill>
                <a:latin typeface="Josefin Sans Bold"/>
              </a:rPr>
              <a:t>La plateforme YouTube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8576447" y="1028700"/>
            <a:ext cx="9225778" cy="1525998"/>
            <a:chOff x="0" y="0"/>
            <a:chExt cx="12301038" cy="2034664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12301038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B2101F"/>
                  </a:solidFill>
                  <a:latin typeface="Josefin Sans Bold"/>
                </a:rPr>
                <a:t>Plateforme de diffusion de vidéos en ligne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998132"/>
              <a:ext cx="12301038" cy="10365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220"/>
                </a:lnSpc>
                <a:spcBef>
                  <a:spcPct val="0"/>
                </a:spcBef>
              </a:pPr>
              <a:r>
                <a:rPr lang="en-US" sz="2300">
                  <a:solidFill>
                    <a:srgbClr val="65212A"/>
                  </a:solidFill>
                  <a:latin typeface="Garet"/>
                </a:rPr>
                <a:t>Créée en 2005</a:t>
              </a:r>
              <a:r>
                <a:rPr lang="en-US" sz="2300" u="none">
                  <a:solidFill>
                    <a:srgbClr val="65212A"/>
                  </a:solidFill>
                  <a:latin typeface="Garet"/>
                </a:rPr>
                <a:t> par les trois fondateurs </a:t>
              </a:r>
            </a:p>
            <a:p>
              <a:pPr marL="0" indent="0" lvl="0">
                <a:lnSpc>
                  <a:spcPts val="3220"/>
                </a:lnSpc>
                <a:spcBef>
                  <a:spcPct val="0"/>
                </a:spcBef>
              </a:pPr>
              <a:r>
                <a:rPr lang="en-US" sz="2300" u="none">
                  <a:solidFill>
                    <a:srgbClr val="65212A"/>
                  </a:solidFill>
                  <a:latin typeface="Garet"/>
                </a:rPr>
                <a:t>Steve Chen, Chad Hurley, Jawed Karim 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576447" y="8117659"/>
            <a:ext cx="7737511" cy="1525998"/>
            <a:chOff x="0" y="0"/>
            <a:chExt cx="10316682" cy="2034664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0"/>
              <a:ext cx="10316682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B2101F"/>
                  </a:solidFill>
                  <a:latin typeface="Josefin Sans Bold"/>
                </a:rPr>
                <a:t>Des enjeux importants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998132"/>
              <a:ext cx="10316682" cy="10365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220"/>
                </a:lnSpc>
                <a:spcBef>
                  <a:spcPct val="0"/>
                </a:spcBef>
              </a:pPr>
              <a:r>
                <a:rPr lang="en-US" sz="2300">
                  <a:solidFill>
                    <a:srgbClr val="65212A"/>
                  </a:solidFill>
                  <a:latin typeface="Garet"/>
                </a:rPr>
                <a:t>Disponibilité des services, performance, sécurité des données et des utilisateurs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576447" y="5753461"/>
            <a:ext cx="7737511" cy="1525998"/>
            <a:chOff x="0" y="0"/>
            <a:chExt cx="10316682" cy="2034664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0"/>
              <a:ext cx="10316682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B2101F"/>
                  </a:solidFill>
                  <a:latin typeface="Josefin Sans Bold"/>
                </a:rPr>
                <a:t>Un nombre colossal de vidéos hébergés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998132"/>
              <a:ext cx="10316682" cy="10365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220"/>
                </a:lnSpc>
                <a:spcBef>
                  <a:spcPct val="0"/>
                </a:spcBef>
              </a:pPr>
              <a:r>
                <a:rPr lang="en-US" sz="2300">
                  <a:solidFill>
                    <a:srgbClr val="65212A"/>
                  </a:solidFill>
                  <a:latin typeface="Garet"/>
                </a:rPr>
                <a:t>Des milliards de vidéos publiés par des utilisateurs dans le monde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576447" y="3391081"/>
            <a:ext cx="7737511" cy="1525998"/>
            <a:chOff x="0" y="0"/>
            <a:chExt cx="10316682" cy="2034664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0"/>
              <a:ext cx="10316682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B2101F"/>
                  </a:solidFill>
                  <a:latin typeface="Josefin Sans Bold"/>
                </a:rPr>
                <a:t>Une audience importante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998132"/>
              <a:ext cx="10316682" cy="10365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220"/>
                </a:lnSpc>
                <a:spcBef>
                  <a:spcPct val="0"/>
                </a:spcBef>
              </a:pPr>
              <a:r>
                <a:rPr lang="en-US" sz="2300">
                  <a:solidFill>
                    <a:srgbClr val="65212A"/>
                  </a:solidFill>
                  <a:latin typeface="Garet"/>
                </a:rPr>
                <a:t>Plus de 2,6 milliards d'utilisateurs actifs mensuels (statistiques 2023, GlobalMediaInsight)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3910131">
            <a:off x="6108859" y="3649875"/>
            <a:ext cx="23300020" cy="4598942"/>
            <a:chOff x="0" y="0"/>
            <a:chExt cx="7881735" cy="1555692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7881735" cy="1555692"/>
            </a:xfrm>
            <a:custGeom>
              <a:avLst/>
              <a:gdLst/>
              <a:ahLst/>
              <a:cxnLst/>
              <a:rect r="r" b="b" t="t" l="l"/>
              <a:pathLst>
                <a:path h="1555692" w="7881735">
                  <a:moveTo>
                    <a:pt x="0" y="0"/>
                  </a:moveTo>
                  <a:lnTo>
                    <a:pt x="7881735" y="0"/>
                  </a:lnTo>
                  <a:lnTo>
                    <a:pt x="7881735" y="1555692"/>
                  </a:lnTo>
                  <a:lnTo>
                    <a:pt x="0" y="1555692"/>
                  </a:lnTo>
                  <a:close/>
                </a:path>
              </a:pathLst>
            </a:custGeom>
            <a:solidFill>
              <a:srgbClr val="B2101F"/>
            </a:solidFill>
          </p:spPr>
        </p:sp>
      </p:grpSp>
      <p:grpSp>
        <p:nvGrpSpPr>
          <p:cNvPr name="Group 4" id="4"/>
          <p:cNvGrpSpPr/>
          <p:nvPr/>
        </p:nvGrpSpPr>
        <p:grpSpPr>
          <a:xfrm rot="-3910131">
            <a:off x="3654080" y="3739794"/>
            <a:ext cx="23300020" cy="1243953"/>
            <a:chOff x="0" y="0"/>
            <a:chExt cx="7881735" cy="420794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7881735" cy="420794"/>
            </a:xfrm>
            <a:custGeom>
              <a:avLst/>
              <a:gdLst/>
              <a:ahLst/>
              <a:cxnLst/>
              <a:rect r="r" b="b" t="t" l="l"/>
              <a:pathLst>
                <a:path h="420794" w="7881735">
                  <a:moveTo>
                    <a:pt x="0" y="0"/>
                  </a:moveTo>
                  <a:lnTo>
                    <a:pt x="7881735" y="0"/>
                  </a:lnTo>
                  <a:lnTo>
                    <a:pt x="7881735" y="420794"/>
                  </a:lnTo>
                  <a:lnTo>
                    <a:pt x="0" y="420794"/>
                  </a:lnTo>
                  <a:close/>
                </a:path>
              </a:pathLst>
            </a:custGeom>
            <a:solidFill>
              <a:srgbClr val="65212A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507920"/>
            <a:ext cx="11671352" cy="171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20"/>
              </a:lnSpc>
              <a:spcBef>
                <a:spcPct val="0"/>
              </a:spcBef>
            </a:pPr>
            <a:r>
              <a:rPr lang="en-US" sz="5600">
                <a:solidFill>
                  <a:srgbClr val="B2101F"/>
                </a:solidFill>
                <a:latin typeface="Josefin Sans Bold"/>
              </a:rPr>
              <a:t>Les débuts de YouTube avec une </a:t>
            </a:r>
            <a:r>
              <a:rPr lang="en-US" sz="5600" u="sng">
                <a:solidFill>
                  <a:srgbClr val="B2101F"/>
                </a:solidFill>
                <a:latin typeface="Josefin Sans Bold"/>
              </a:rPr>
              <a:t>architecture en couches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2835773"/>
            <a:ext cx="12840141" cy="5977348"/>
            <a:chOff x="0" y="0"/>
            <a:chExt cx="17120188" cy="796979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0"/>
              <a:ext cx="17120188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B2101F"/>
                  </a:solidFill>
                  <a:latin typeface="Josefin Sans Bold"/>
                </a:rPr>
                <a:t>Le principe de l'architecture en couches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998132"/>
              <a:ext cx="17120188" cy="69716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>
                  <a:solidFill>
                    <a:srgbClr val="65212A"/>
                  </a:solidFill>
                  <a:latin typeface="Garet"/>
                </a:rPr>
                <a:t>Généralement composée de 5 couches</a:t>
              </a:r>
            </a:p>
            <a:p>
              <a:pPr>
                <a:lnSpc>
                  <a:spcPts val="3220"/>
                </a:lnSpc>
              </a:pPr>
            </a:p>
            <a:p>
              <a:pPr marL="604519" indent="-302260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65212A"/>
                  </a:solidFill>
                  <a:latin typeface="Garet Bold"/>
                </a:rPr>
                <a:t>Couche d'</a:t>
              </a:r>
              <a:r>
                <a:rPr lang="en-US" sz="2799" u="sng">
                  <a:solidFill>
                    <a:srgbClr val="65212A"/>
                  </a:solidFill>
                  <a:latin typeface="Garet Bold"/>
                </a:rPr>
                <a:t>interaction avec l'utilisateur</a:t>
              </a:r>
              <a:r>
                <a:rPr lang="en-US" sz="2799">
                  <a:solidFill>
                    <a:srgbClr val="65212A"/>
                  </a:solidFill>
                  <a:latin typeface="Garet Bold"/>
                </a:rPr>
                <a:t> (User interaction layer)</a:t>
              </a:r>
            </a:p>
            <a:p>
              <a:pPr>
                <a:lnSpc>
                  <a:spcPts val="3919"/>
                </a:lnSpc>
              </a:pPr>
            </a:p>
            <a:p>
              <a:pPr marL="604519" indent="-302260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65212A"/>
                  </a:solidFill>
                  <a:latin typeface="Garet Bold"/>
                </a:rPr>
                <a:t>Couche de </a:t>
              </a:r>
              <a:r>
                <a:rPr lang="en-US" sz="2799" u="sng">
                  <a:solidFill>
                    <a:srgbClr val="65212A"/>
                  </a:solidFill>
                  <a:latin typeface="Garet Bold"/>
                </a:rPr>
                <a:t>fonctionnalités</a:t>
              </a:r>
              <a:r>
                <a:rPr lang="en-US" sz="2799">
                  <a:solidFill>
                    <a:srgbClr val="65212A"/>
                  </a:solidFill>
                  <a:latin typeface="Garet Bold"/>
                </a:rPr>
                <a:t> (Functionality Layer)</a:t>
              </a:r>
            </a:p>
            <a:p>
              <a:pPr>
                <a:lnSpc>
                  <a:spcPts val="3919"/>
                </a:lnSpc>
              </a:pPr>
            </a:p>
            <a:p>
              <a:pPr marL="604519" indent="-302260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65212A"/>
                  </a:solidFill>
                  <a:latin typeface="Garet Bold"/>
                </a:rPr>
                <a:t>Couche des </a:t>
              </a:r>
              <a:r>
                <a:rPr lang="en-US" sz="2799" u="sng">
                  <a:solidFill>
                    <a:srgbClr val="65212A"/>
                  </a:solidFill>
                  <a:latin typeface="Garet Bold"/>
                </a:rPr>
                <a:t>règles de gestion</a:t>
              </a:r>
              <a:r>
                <a:rPr lang="en-US" sz="2799">
                  <a:solidFill>
                    <a:srgbClr val="65212A"/>
                  </a:solidFill>
                  <a:latin typeface="Garet Bold"/>
                </a:rPr>
                <a:t> (Business rules layer)</a:t>
              </a:r>
            </a:p>
            <a:p>
              <a:pPr>
                <a:lnSpc>
                  <a:spcPts val="3919"/>
                </a:lnSpc>
              </a:pPr>
            </a:p>
            <a:p>
              <a:pPr marL="604519" indent="-302260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65212A"/>
                  </a:solidFill>
                  <a:latin typeface="Garet Bold"/>
                </a:rPr>
                <a:t>Couche du </a:t>
              </a:r>
              <a:r>
                <a:rPr lang="en-US" sz="2799" u="sng">
                  <a:solidFill>
                    <a:srgbClr val="65212A"/>
                  </a:solidFill>
                  <a:latin typeface="Garet Bold"/>
                </a:rPr>
                <a:t>noyau de l'application</a:t>
              </a:r>
              <a:r>
                <a:rPr lang="en-US" sz="2799">
                  <a:solidFill>
                    <a:srgbClr val="65212A"/>
                  </a:solidFill>
                  <a:latin typeface="Garet Bold"/>
                </a:rPr>
                <a:t> (Application core layer)</a:t>
              </a:r>
            </a:p>
            <a:p>
              <a:pPr>
                <a:lnSpc>
                  <a:spcPts val="3919"/>
                </a:lnSpc>
              </a:pPr>
            </a:p>
            <a:p>
              <a:pPr marL="604519" indent="-302260" lvl="1">
                <a:lnSpc>
                  <a:spcPts val="391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799">
                  <a:solidFill>
                    <a:srgbClr val="65212A"/>
                  </a:solidFill>
                  <a:latin typeface="Garet Bold"/>
                </a:rPr>
                <a:t>Couche de la </a:t>
              </a:r>
              <a:r>
                <a:rPr lang="en-US" sz="2799" u="sng">
                  <a:solidFill>
                    <a:srgbClr val="65212A"/>
                  </a:solidFill>
                  <a:latin typeface="Garet Bold"/>
                </a:rPr>
                <a:t>base de données</a:t>
              </a:r>
              <a:r>
                <a:rPr lang="en-US" sz="2799">
                  <a:solidFill>
                    <a:srgbClr val="65212A"/>
                  </a:solidFill>
                  <a:latin typeface="Garet Bold"/>
                </a:rPr>
                <a:t> (Database layer) 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384259" y="2237006"/>
            <a:ext cx="15519483" cy="7755612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028700" y="1543761"/>
            <a:ext cx="12840141" cy="1125948"/>
            <a:chOff x="0" y="0"/>
            <a:chExt cx="17120188" cy="1501264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17120188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B2101F"/>
                  </a:solidFill>
                  <a:latin typeface="Josefin Sans Bold"/>
                </a:rPr>
                <a:t>a) La couche d'interaction avec l'utilisateur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998132"/>
              <a:ext cx="17120188" cy="5031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10799999">
            <a:off x="0" y="138357"/>
            <a:ext cx="18288000" cy="1243953"/>
            <a:chOff x="0" y="0"/>
            <a:chExt cx="6186311" cy="420794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6186311" cy="420794"/>
            </a:xfrm>
            <a:custGeom>
              <a:avLst/>
              <a:gdLst/>
              <a:ahLst/>
              <a:cxnLst/>
              <a:rect r="r" b="b" t="t" l="l"/>
              <a:pathLst>
                <a:path h="420794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420794"/>
                  </a:lnTo>
                  <a:lnTo>
                    <a:pt x="0" y="420794"/>
                  </a:lnTo>
                  <a:close/>
                </a:path>
              </a:pathLst>
            </a:custGeom>
            <a:solidFill>
              <a:srgbClr val="65212A"/>
            </a:solidFill>
          </p:spPr>
        </p:sp>
      </p:grpSp>
      <p:grpSp>
        <p:nvGrpSpPr>
          <p:cNvPr name="Group 8" id="8"/>
          <p:cNvGrpSpPr/>
          <p:nvPr/>
        </p:nvGrpSpPr>
        <p:grpSpPr>
          <a:xfrm rot="10799999">
            <a:off x="0" y="0"/>
            <a:ext cx="18288000" cy="1178534"/>
            <a:chOff x="0" y="0"/>
            <a:chExt cx="6186311" cy="398665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6186311" cy="398665"/>
            </a:xfrm>
            <a:custGeom>
              <a:avLst/>
              <a:gdLst/>
              <a:ahLst/>
              <a:cxnLst/>
              <a:rect r="r" b="b" t="t" l="l"/>
              <a:pathLst>
                <a:path h="398665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98665"/>
                  </a:lnTo>
                  <a:lnTo>
                    <a:pt x="0" y="398665"/>
                  </a:lnTo>
                  <a:close/>
                </a:path>
              </a:pathLst>
            </a:custGeom>
            <a:solidFill>
              <a:srgbClr val="B2101F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28700" y="431720"/>
            <a:ext cx="15007687" cy="647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040"/>
              </a:lnSpc>
              <a:spcBef>
                <a:spcPct val="0"/>
              </a:spcBef>
            </a:pPr>
            <a:r>
              <a:rPr lang="en-US" sz="4200">
                <a:solidFill>
                  <a:srgbClr val="FFFFFF"/>
                </a:solidFill>
                <a:latin typeface="Josefin Sans Bold"/>
              </a:rPr>
              <a:t>Les débuts de YouTube avec une </a:t>
            </a:r>
            <a:r>
              <a:rPr lang="en-US" sz="4200" u="sng">
                <a:solidFill>
                  <a:srgbClr val="FFFFFF"/>
                </a:solidFill>
                <a:latin typeface="Josefin Sans Bold"/>
              </a:rPr>
              <a:t>architecture en couches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693458" y="2088341"/>
            <a:ext cx="14901084" cy="8198659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028700" y="1609179"/>
            <a:ext cx="12840141" cy="1125948"/>
            <a:chOff x="0" y="0"/>
            <a:chExt cx="17120188" cy="1501264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17120188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B2101F"/>
                  </a:solidFill>
                  <a:latin typeface="Josefin Sans Bold"/>
                </a:rPr>
                <a:t>b) La couche de fonctionnalités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998132"/>
              <a:ext cx="17120188" cy="5031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10799999">
            <a:off x="0" y="138357"/>
            <a:ext cx="18288000" cy="1243953"/>
            <a:chOff x="0" y="0"/>
            <a:chExt cx="6186311" cy="420794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6186311" cy="420794"/>
            </a:xfrm>
            <a:custGeom>
              <a:avLst/>
              <a:gdLst/>
              <a:ahLst/>
              <a:cxnLst/>
              <a:rect r="r" b="b" t="t" l="l"/>
              <a:pathLst>
                <a:path h="420794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420794"/>
                  </a:lnTo>
                  <a:lnTo>
                    <a:pt x="0" y="420794"/>
                  </a:lnTo>
                  <a:close/>
                </a:path>
              </a:pathLst>
            </a:custGeom>
            <a:solidFill>
              <a:srgbClr val="65212A"/>
            </a:solidFill>
          </p:spPr>
        </p:sp>
      </p:grpSp>
      <p:grpSp>
        <p:nvGrpSpPr>
          <p:cNvPr name="Group 8" id="8"/>
          <p:cNvGrpSpPr/>
          <p:nvPr/>
        </p:nvGrpSpPr>
        <p:grpSpPr>
          <a:xfrm rot="10799999">
            <a:off x="0" y="0"/>
            <a:ext cx="18288000" cy="1178534"/>
            <a:chOff x="0" y="0"/>
            <a:chExt cx="6186311" cy="398665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6186311" cy="398665"/>
            </a:xfrm>
            <a:custGeom>
              <a:avLst/>
              <a:gdLst/>
              <a:ahLst/>
              <a:cxnLst/>
              <a:rect r="r" b="b" t="t" l="l"/>
              <a:pathLst>
                <a:path h="398665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98665"/>
                  </a:lnTo>
                  <a:lnTo>
                    <a:pt x="0" y="398665"/>
                  </a:lnTo>
                  <a:close/>
                </a:path>
              </a:pathLst>
            </a:custGeom>
            <a:solidFill>
              <a:srgbClr val="B2101F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28700" y="431720"/>
            <a:ext cx="15007687" cy="647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040"/>
              </a:lnSpc>
              <a:spcBef>
                <a:spcPct val="0"/>
              </a:spcBef>
            </a:pPr>
            <a:r>
              <a:rPr lang="en-US" sz="4200">
                <a:solidFill>
                  <a:srgbClr val="FFFFFF"/>
                </a:solidFill>
                <a:latin typeface="Josefin Sans Bold"/>
              </a:rPr>
              <a:t>Les débuts de YouTube avec une </a:t>
            </a:r>
            <a:r>
              <a:rPr lang="en-US" sz="4200" u="sng">
                <a:solidFill>
                  <a:srgbClr val="FFFFFF"/>
                </a:solidFill>
                <a:latin typeface="Josefin Sans Bold"/>
              </a:rPr>
              <a:t>architecture en couches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018603" y="2274323"/>
            <a:ext cx="14250794" cy="8012677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028700" y="1609179"/>
            <a:ext cx="12840141" cy="1125948"/>
            <a:chOff x="0" y="0"/>
            <a:chExt cx="17120188" cy="1501264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17120188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B2101F"/>
                  </a:solidFill>
                  <a:latin typeface="Josefin Sans Bold"/>
                </a:rPr>
                <a:t>b) La couche de fonctionnalités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998132"/>
              <a:ext cx="17120188" cy="5031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2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10799999">
            <a:off x="0" y="138357"/>
            <a:ext cx="18288000" cy="1243953"/>
            <a:chOff x="0" y="0"/>
            <a:chExt cx="6186311" cy="420794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6186311" cy="420794"/>
            </a:xfrm>
            <a:custGeom>
              <a:avLst/>
              <a:gdLst/>
              <a:ahLst/>
              <a:cxnLst/>
              <a:rect r="r" b="b" t="t" l="l"/>
              <a:pathLst>
                <a:path h="420794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420794"/>
                  </a:lnTo>
                  <a:lnTo>
                    <a:pt x="0" y="420794"/>
                  </a:lnTo>
                  <a:close/>
                </a:path>
              </a:pathLst>
            </a:custGeom>
            <a:solidFill>
              <a:srgbClr val="65212A"/>
            </a:solidFill>
          </p:spPr>
        </p:sp>
      </p:grpSp>
      <p:grpSp>
        <p:nvGrpSpPr>
          <p:cNvPr name="Group 8" id="8"/>
          <p:cNvGrpSpPr/>
          <p:nvPr/>
        </p:nvGrpSpPr>
        <p:grpSpPr>
          <a:xfrm rot="10799999">
            <a:off x="0" y="0"/>
            <a:ext cx="18288000" cy="1178534"/>
            <a:chOff x="0" y="0"/>
            <a:chExt cx="6186311" cy="398665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6186311" cy="398665"/>
            </a:xfrm>
            <a:custGeom>
              <a:avLst/>
              <a:gdLst/>
              <a:ahLst/>
              <a:cxnLst/>
              <a:rect r="r" b="b" t="t" l="l"/>
              <a:pathLst>
                <a:path h="398665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98665"/>
                  </a:lnTo>
                  <a:lnTo>
                    <a:pt x="0" y="398665"/>
                  </a:lnTo>
                  <a:close/>
                </a:path>
              </a:pathLst>
            </a:custGeom>
            <a:solidFill>
              <a:srgbClr val="B2101F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28700" y="431720"/>
            <a:ext cx="15007687" cy="647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040"/>
              </a:lnSpc>
              <a:spcBef>
                <a:spcPct val="0"/>
              </a:spcBef>
            </a:pPr>
            <a:r>
              <a:rPr lang="en-US" sz="4200">
                <a:solidFill>
                  <a:srgbClr val="FFFFFF"/>
                </a:solidFill>
                <a:latin typeface="Josefin Sans Bold"/>
              </a:rPr>
              <a:t>Les débuts de YouTube avec une </a:t>
            </a:r>
            <a:r>
              <a:rPr lang="en-US" sz="4200" u="sng">
                <a:solidFill>
                  <a:srgbClr val="FFFFFF"/>
                </a:solidFill>
                <a:latin typeface="Josefin Sans Bold"/>
              </a:rPr>
              <a:t>architecture en couches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10799999">
            <a:off x="0" y="138357"/>
            <a:ext cx="18288000" cy="1243953"/>
            <a:chOff x="0" y="0"/>
            <a:chExt cx="6186311" cy="420794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186311" cy="420794"/>
            </a:xfrm>
            <a:custGeom>
              <a:avLst/>
              <a:gdLst/>
              <a:ahLst/>
              <a:cxnLst/>
              <a:rect r="r" b="b" t="t" l="l"/>
              <a:pathLst>
                <a:path h="420794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420794"/>
                  </a:lnTo>
                  <a:lnTo>
                    <a:pt x="0" y="420794"/>
                  </a:lnTo>
                  <a:close/>
                </a:path>
              </a:pathLst>
            </a:custGeom>
            <a:solidFill>
              <a:srgbClr val="65212A"/>
            </a:solidFill>
          </p:spPr>
        </p:sp>
      </p:grpSp>
      <p:grpSp>
        <p:nvGrpSpPr>
          <p:cNvPr name="Group 4" id="4"/>
          <p:cNvGrpSpPr/>
          <p:nvPr/>
        </p:nvGrpSpPr>
        <p:grpSpPr>
          <a:xfrm rot="10799999">
            <a:off x="0" y="0"/>
            <a:ext cx="18288000" cy="1178534"/>
            <a:chOff x="0" y="0"/>
            <a:chExt cx="6186311" cy="398665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6186311" cy="398665"/>
            </a:xfrm>
            <a:custGeom>
              <a:avLst/>
              <a:gdLst/>
              <a:ahLst/>
              <a:cxnLst/>
              <a:rect r="r" b="b" t="t" l="l"/>
              <a:pathLst>
                <a:path h="398665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98665"/>
                  </a:lnTo>
                  <a:lnTo>
                    <a:pt x="0" y="398665"/>
                  </a:lnTo>
                  <a:close/>
                </a:path>
              </a:pathLst>
            </a:custGeom>
            <a:solidFill>
              <a:srgbClr val="B2101F"/>
            </a:solid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9605723" y="1716312"/>
            <a:ext cx="7653577" cy="8154003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668899" y="1716312"/>
            <a:ext cx="8358476" cy="7446738"/>
            <a:chOff x="0" y="0"/>
            <a:chExt cx="11144634" cy="9928984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0"/>
              <a:ext cx="11144634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B2101F"/>
                  </a:solidFill>
                  <a:latin typeface="Josefin Sans Bold"/>
                </a:rPr>
                <a:t>c) La couche des règles de gestion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988607"/>
              <a:ext cx="11144634" cy="89403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90881" indent="-345440" lvl="1">
                <a:lnSpc>
                  <a:spcPts val="4480"/>
                </a:lnSpc>
                <a:buFont typeface="Arial"/>
                <a:buChar char="•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Règles de gestion</a:t>
              </a:r>
            </a:p>
            <a:p>
              <a:pPr>
                <a:lnSpc>
                  <a:spcPts val="4480"/>
                </a:lnSpc>
              </a:pPr>
            </a:p>
            <a:p>
              <a:pPr marL="690881" indent="-345440" lvl="1">
                <a:lnSpc>
                  <a:spcPts val="4480"/>
                </a:lnSpc>
                <a:buFont typeface="Arial"/>
                <a:buChar char="•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Définit le comportement de l'application</a:t>
              </a:r>
            </a:p>
            <a:p>
              <a:pPr>
                <a:lnSpc>
                  <a:spcPts val="4480"/>
                </a:lnSpc>
              </a:pPr>
            </a:p>
            <a:p>
              <a:pPr marL="690881" indent="-345440" lvl="1">
                <a:lnSpc>
                  <a:spcPts val="4480"/>
                </a:lnSpc>
                <a:buFont typeface="Arial"/>
                <a:buChar char="•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Se traduit ici par des algorithmes</a:t>
              </a:r>
            </a:p>
            <a:p>
              <a:pPr marL="1381761" indent="-460587" lvl="2">
                <a:lnSpc>
                  <a:spcPts val="4480"/>
                </a:lnSpc>
                <a:buFont typeface="Arial"/>
                <a:buChar char="⚬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Recommandation de vidéos personnalisées</a:t>
              </a:r>
            </a:p>
            <a:p>
              <a:pPr>
                <a:lnSpc>
                  <a:spcPts val="4480"/>
                </a:lnSpc>
              </a:pPr>
            </a:p>
            <a:p>
              <a:pPr marL="1381761" indent="-460587" lvl="2">
                <a:lnSpc>
                  <a:spcPts val="4480"/>
                </a:lnSpc>
                <a:buFont typeface="Arial"/>
                <a:buChar char="⚬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Système de recherche</a:t>
              </a:r>
            </a:p>
            <a:p>
              <a:pPr>
                <a:lnSpc>
                  <a:spcPts val="4480"/>
                </a:lnSpc>
              </a:pPr>
            </a:p>
            <a:p>
              <a:pPr marL="1381761" indent="-460587" lvl="2">
                <a:lnSpc>
                  <a:spcPts val="4480"/>
                </a:lnSpc>
                <a:buFont typeface="Arial"/>
                <a:buChar char="⚬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Vérification des commentaires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028700" y="431720"/>
            <a:ext cx="15007687" cy="647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040"/>
              </a:lnSpc>
              <a:spcBef>
                <a:spcPct val="0"/>
              </a:spcBef>
            </a:pPr>
            <a:r>
              <a:rPr lang="en-US" sz="4200">
                <a:solidFill>
                  <a:srgbClr val="FFFFFF"/>
                </a:solidFill>
                <a:latin typeface="Josefin Sans Bold"/>
              </a:rPr>
              <a:t>Les débuts de YouTube avec une </a:t>
            </a:r>
            <a:r>
              <a:rPr lang="en-US" sz="4200" u="sng">
                <a:solidFill>
                  <a:srgbClr val="FFFFFF"/>
                </a:solidFill>
                <a:latin typeface="Josefin Sans Bold"/>
              </a:rPr>
              <a:t>architecture en couches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10799999">
            <a:off x="0" y="138357"/>
            <a:ext cx="18288000" cy="1243953"/>
            <a:chOff x="0" y="0"/>
            <a:chExt cx="6186311" cy="420794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186311" cy="420794"/>
            </a:xfrm>
            <a:custGeom>
              <a:avLst/>
              <a:gdLst/>
              <a:ahLst/>
              <a:cxnLst/>
              <a:rect r="r" b="b" t="t" l="l"/>
              <a:pathLst>
                <a:path h="420794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420794"/>
                  </a:lnTo>
                  <a:lnTo>
                    <a:pt x="0" y="420794"/>
                  </a:lnTo>
                  <a:close/>
                </a:path>
              </a:pathLst>
            </a:custGeom>
            <a:solidFill>
              <a:srgbClr val="65212A"/>
            </a:solidFill>
          </p:spPr>
        </p:sp>
      </p:grpSp>
      <p:grpSp>
        <p:nvGrpSpPr>
          <p:cNvPr name="Group 4" id="4"/>
          <p:cNvGrpSpPr/>
          <p:nvPr/>
        </p:nvGrpSpPr>
        <p:grpSpPr>
          <a:xfrm rot="10799999">
            <a:off x="0" y="0"/>
            <a:ext cx="18288000" cy="1178534"/>
            <a:chOff x="0" y="0"/>
            <a:chExt cx="6186311" cy="398665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6186311" cy="398665"/>
            </a:xfrm>
            <a:custGeom>
              <a:avLst/>
              <a:gdLst/>
              <a:ahLst/>
              <a:cxnLst/>
              <a:rect r="r" b="b" t="t" l="l"/>
              <a:pathLst>
                <a:path h="398665" w="6186311">
                  <a:moveTo>
                    <a:pt x="0" y="0"/>
                  </a:moveTo>
                  <a:lnTo>
                    <a:pt x="6186311" y="0"/>
                  </a:lnTo>
                  <a:lnTo>
                    <a:pt x="6186311" y="398665"/>
                  </a:lnTo>
                  <a:lnTo>
                    <a:pt x="0" y="398665"/>
                  </a:lnTo>
                  <a:close/>
                </a:path>
              </a:pathLst>
            </a:custGeom>
            <a:solidFill>
              <a:srgbClr val="B2101F"/>
            </a:solid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9144000" y="2505325"/>
            <a:ext cx="10138804" cy="6159178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668899" y="1716312"/>
            <a:ext cx="8358476" cy="8570688"/>
            <a:chOff x="0" y="0"/>
            <a:chExt cx="11144634" cy="11427584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0"/>
              <a:ext cx="11144634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B2101F"/>
                  </a:solidFill>
                  <a:latin typeface="Josefin Sans Bold"/>
                </a:rPr>
                <a:t>d) La couche du noyau de l'application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988607"/>
              <a:ext cx="11144634" cy="104389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90881" indent="-345440" lvl="1">
                <a:lnSpc>
                  <a:spcPts val="4480"/>
                </a:lnSpc>
                <a:buFont typeface="Arial"/>
                <a:buChar char="•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Principaux programmes, fonctions</a:t>
              </a:r>
            </a:p>
            <a:p>
              <a:pPr>
                <a:lnSpc>
                  <a:spcPts val="4480"/>
                </a:lnSpc>
              </a:pPr>
            </a:p>
            <a:p>
              <a:pPr marL="690881" indent="-345440" lvl="1">
                <a:lnSpc>
                  <a:spcPts val="4480"/>
                </a:lnSpc>
                <a:buFont typeface="Arial"/>
                <a:buChar char="•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Implémentation de fonctionnalités</a:t>
              </a:r>
            </a:p>
            <a:p>
              <a:pPr marL="1381761" indent="-460587" lvl="2">
                <a:lnSpc>
                  <a:spcPts val="4480"/>
                </a:lnSpc>
                <a:buFont typeface="Arial"/>
                <a:buChar char="⚬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ex : mise en ligne d'une vidéo</a:t>
              </a:r>
            </a:p>
            <a:p>
              <a:pPr marL="2072642" indent="-518160" lvl="3">
                <a:lnSpc>
                  <a:spcPts val="4480"/>
                </a:lnSpc>
                <a:buFont typeface="Arial"/>
                <a:buChar char="￭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encodage, transcodage</a:t>
              </a:r>
            </a:p>
            <a:p>
              <a:pPr marL="2072642" indent="-518160" lvl="3">
                <a:lnSpc>
                  <a:spcPts val="4480"/>
                </a:lnSpc>
                <a:buFont typeface="Arial"/>
                <a:buChar char="￭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envoi de métadonnées</a:t>
              </a:r>
            </a:p>
            <a:p>
              <a:pPr>
                <a:lnSpc>
                  <a:spcPts val="4480"/>
                </a:lnSpc>
              </a:pPr>
            </a:p>
            <a:p>
              <a:pPr marL="690881" indent="-345440" lvl="1">
                <a:lnSpc>
                  <a:spcPts val="4480"/>
                </a:lnSpc>
                <a:buFont typeface="Arial"/>
                <a:buChar char="•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Activation par couche de fonctionnalités (clic sur boutons)</a:t>
              </a:r>
            </a:p>
            <a:p>
              <a:pPr>
                <a:lnSpc>
                  <a:spcPts val="4480"/>
                </a:lnSpc>
              </a:pPr>
            </a:p>
            <a:p>
              <a:pPr marL="690881" indent="-345440" lvl="1">
                <a:lnSpc>
                  <a:spcPts val="4480"/>
                </a:lnSpc>
                <a:buFont typeface="Arial"/>
                <a:buChar char="•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Traitement selon règles de gestion</a:t>
              </a:r>
            </a:p>
            <a:p>
              <a:pPr>
                <a:lnSpc>
                  <a:spcPts val="4480"/>
                </a:lnSpc>
              </a:pPr>
            </a:p>
            <a:p>
              <a:pPr marL="690881" indent="-345440" lvl="1">
                <a:lnSpc>
                  <a:spcPts val="4480"/>
                </a:lnSpc>
                <a:buFont typeface="Arial"/>
                <a:buChar char="•"/>
              </a:pPr>
              <a:r>
                <a:rPr lang="en-US" sz="3200">
                  <a:solidFill>
                    <a:srgbClr val="65212A"/>
                  </a:solidFill>
                  <a:latin typeface="Garet"/>
                </a:rPr>
                <a:t>Interaction avec la base de données</a:t>
              </a:r>
            </a:p>
            <a:p>
              <a:pPr>
                <a:lnSpc>
                  <a:spcPts val="448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028700" y="431720"/>
            <a:ext cx="15007687" cy="647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040"/>
              </a:lnSpc>
              <a:spcBef>
                <a:spcPct val="0"/>
              </a:spcBef>
            </a:pPr>
            <a:r>
              <a:rPr lang="en-US" sz="4200">
                <a:solidFill>
                  <a:srgbClr val="FFFFFF"/>
                </a:solidFill>
                <a:latin typeface="Josefin Sans Bold"/>
              </a:rPr>
              <a:t>Les débuts de YouTube avec une </a:t>
            </a:r>
            <a:r>
              <a:rPr lang="en-US" sz="4200" u="sng">
                <a:solidFill>
                  <a:srgbClr val="FFFFFF"/>
                </a:solidFill>
                <a:latin typeface="Josefin Sans Bold"/>
              </a:rPr>
              <a:t>architecture en couches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DAFeOJUjzuo</dc:identifier>
  <dcterms:modified xsi:type="dcterms:W3CDTF">2011-08-01T06:04:30Z</dcterms:modified>
  <cp:revision>1</cp:revision>
  <dc:title>Architecture Logicielle de YouTube</dc:title>
</cp:coreProperties>
</file>

<file path=docProps/thumbnail.jpeg>
</file>